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png" ContentType="image/png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4.jpeg"/><Relationship Id="rId5" Type="http://schemas.openxmlformats.org/officeDocument/2006/relationships/image" Target="../media/image3.png"/><Relationship Id="rId6" Type="http://schemas.openxmlformats.org/officeDocument/2006/relationships/image" Target="../media/image1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ivider Blu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" name="Rectangle 6"/>
          <p:cNvSpPr/>
          <p:nvPr/>
        </p:nvSpPr>
        <p:spPr>
          <a:xfrm>
            <a:off x="0" y="1664640"/>
            <a:ext cx="12191400" cy="5217120"/>
          </a:xfrm>
          <a:prstGeom prst="rect">
            <a:avLst/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3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66760" y="1904760"/>
            <a:ext cx="8638560" cy="1696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lt1"/>
                </a:solidFill>
                <a:effectLst/>
                <a:uFillTx/>
                <a:latin typeface="Public Sans Light"/>
              </a:rPr>
              <a:t>Divider title goes here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" name="Picture 2" descr="Graphical user interface, text&#10;&#10;Description automatically generated"/>
          <p:cNvPicPr/>
          <p:nvPr/>
        </p:nvPicPr>
        <p:blipFill>
          <a:blip r:embed="rId4"/>
          <a:stretch/>
        </p:blipFill>
        <p:spPr>
          <a:xfrm>
            <a:off x="392760" y="5877360"/>
            <a:ext cx="1958040" cy="654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266760" y="1150560"/>
            <a:ext cx="10725120" cy="43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Subtitle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Title Blu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0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1" name="Rectangle 4"/>
          <p:cNvSpPr/>
          <p:nvPr/>
        </p:nvSpPr>
        <p:spPr>
          <a:xfrm>
            <a:off x="0" y="0"/>
            <a:ext cx="6095160" cy="688176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3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266760" y="1122480"/>
            <a:ext cx="5504400" cy="247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lt1"/>
                </a:solidFill>
                <a:effectLst/>
                <a:uFillTx/>
                <a:latin typeface="Public Sans Light"/>
              </a:rPr>
              <a:t>Presentation title goes here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dt" idx="3"/>
          </p:nvPr>
        </p:nvSpPr>
        <p:spPr>
          <a:xfrm>
            <a:off x="26676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Public Sans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Public Sans Light"/>
              </a:rPr>
              <a:t>&lt;date/time&gt;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126480" y="12240"/>
            <a:ext cx="3789360" cy="6857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5" name="Picture 2" descr="Graphical user interface, text&#10;&#10;Description automatically generated"/>
          <p:cNvPicPr/>
          <p:nvPr/>
        </p:nvPicPr>
        <p:blipFill>
          <a:blip r:embed="rId4"/>
          <a:stretch/>
        </p:blipFill>
        <p:spPr>
          <a:xfrm>
            <a:off x="392760" y="364680"/>
            <a:ext cx="1958040" cy="654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266760" y="3907080"/>
            <a:ext cx="5504400" cy="96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lt1"/>
                </a:solidFill>
                <a:effectLst/>
                <a:uFillTx/>
                <a:latin typeface="Public Sans Light"/>
              </a:rPr>
              <a:t>Subtitle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10128600" y="5614200"/>
            <a:ext cx="1727640" cy="27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2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Presenter Title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" name="PlaceHolder 6"/>
          <p:cNvSpPr>
            <a:spLocks noGrp="1"/>
          </p:cNvSpPr>
          <p:nvPr>
            <p:ph type="body"/>
          </p:nvPr>
        </p:nvSpPr>
        <p:spPr>
          <a:xfrm>
            <a:off x="10128600" y="5373360"/>
            <a:ext cx="1727640" cy="27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12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Presenter Name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Red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0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91" name="Picture 7" descr="Graphical user interface, text&#10;&#10;Description automatically generated with medium confidence"/>
          <p:cNvPicPr/>
          <p:nvPr/>
        </p:nvPicPr>
        <p:blipFill>
          <a:blip r:embed="rId4"/>
          <a:stretch/>
        </p:blipFill>
        <p:spPr>
          <a:xfrm>
            <a:off x="392760" y="367200"/>
            <a:ext cx="1958040" cy="654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266760" y="1122480"/>
            <a:ext cx="5504400" cy="247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Presentation title goes here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122160" y="0"/>
            <a:ext cx="3789360" cy="6857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Rectangle 8"/>
          <p:cNvSpPr/>
          <p:nvPr/>
        </p:nvSpPr>
        <p:spPr>
          <a:xfrm>
            <a:off x="0" y="6021360"/>
            <a:ext cx="3383640" cy="83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dt" idx="4"/>
          </p:nvPr>
        </p:nvSpPr>
        <p:spPr>
          <a:xfrm>
            <a:off x="26676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Public Sans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Public Sans Light"/>
              </a:rPr>
              <a:t>&lt;date/time&gt;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266760" y="3907080"/>
            <a:ext cx="5504400" cy="96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Subtitle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PlaceHolder 5"/>
          <p:cNvSpPr>
            <a:spLocks noGrp="1"/>
          </p:cNvSpPr>
          <p:nvPr>
            <p:ph type="body"/>
          </p:nvPr>
        </p:nvSpPr>
        <p:spPr>
          <a:xfrm>
            <a:off x="10128600" y="5614200"/>
            <a:ext cx="1727640" cy="27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2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Presenter Title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PlaceHolder 6"/>
          <p:cNvSpPr>
            <a:spLocks noGrp="1"/>
          </p:cNvSpPr>
          <p:nvPr>
            <p:ph type="body"/>
          </p:nvPr>
        </p:nvSpPr>
        <p:spPr>
          <a:xfrm>
            <a:off x="10128600" y="5373360"/>
            <a:ext cx="1727640" cy="27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12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Presenter Name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ivider Gre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00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1" name="Rectangle 6"/>
          <p:cNvSpPr/>
          <p:nvPr/>
        </p:nvSpPr>
        <p:spPr>
          <a:xfrm>
            <a:off x="0" y="1664640"/>
            <a:ext cx="12191400" cy="5217120"/>
          </a:xfrm>
          <a:prstGeom prst="rect">
            <a:avLst/>
          </a:prstGeom>
          <a:solidFill>
            <a:schemeClr val="accent3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3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266760" y="1904760"/>
            <a:ext cx="8638560" cy="1696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lt1"/>
                </a:solidFill>
                <a:effectLst/>
                <a:uFillTx/>
                <a:latin typeface="Public Sans Light"/>
              </a:rPr>
              <a:t>Divider title goes here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3" name="Picture 2" descr="Graphical user interface, text&#10;&#10;Description automatically generated"/>
          <p:cNvPicPr/>
          <p:nvPr/>
        </p:nvPicPr>
        <p:blipFill>
          <a:blip r:embed="rId4"/>
          <a:stretch/>
        </p:blipFill>
        <p:spPr>
          <a:xfrm>
            <a:off x="392760" y="5877360"/>
            <a:ext cx="1958040" cy="654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266760" y="1150560"/>
            <a:ext cx="10725120" cy="43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Subtitle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ivider Red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Rectangle 6"/>
          <p:cNvSpPr/>
          <p:nvPr/>
        </p:nvSpPr>
        <p:spPr>
          <a:xfrm>
            <a:off x="0" y="1664640"/>
            <a:ext cx="12191400" cy="521712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3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66760" y="1904760"/>
            <a:ext cx="8638560" cy="1696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lt1"/>
                </a:solidFill>
                <a:effectLst/>
                <a:uFillTx/>
                <a:latin typeface="Public Sans Light"/>
              </a:rPr>
              <a:t>Divider title goes here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" name="Picture 2" descr="Graphical user interface, text&#10;&#10;Description automatically generated"/>
          <p:cNvPicPr/>
          <p:nvPr/>
        </p:nvPicPr>
        <p:blipFill>
          <a:blip r:embed="rId4"/>
          <a:stretch/>
        </p:blipFill>
        <p:spPr>
          <a:xfrm>
            <a:off x="392760" y="5877360"/>
            <a:ext cx="1958040" cy="654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266760" y="1150560"/>
            <a:ext cx="10725120" cy="43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Subtitle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3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" name="Rectangle 6"/>
          <p:cNvSpPr/>
          <p:nvPr/>
        </p:nvSpPr>
        <p:spPr>
          <a:xfrm>
            <a:off x="0" y="1664640"/>
            <a:ext cx="12191400" cy="5217120"/>
          </a:xfrm>
          <a:prstGeom prst="rect">
            <a:avLst/>
          </a:prstGeom>
          <a:solidFill>
            <a:schemeClr val="accent3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3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63520" y="-252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accent3"/>
                </a:solidFill>
                <a:effectLst/>
                <a:uFillTx/>
                <a:latin typeface="Public Sans Light"/>
              </a:rPr>
              <a:t>Contents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6" name="Picture 2" descr="Graphical user interface, text&#10;&#10;Description automatically generated with medium confidence"/>
          <p:cNvPicPr/>
          <p:nvPr/>
        </p:nvPicPr>
        <p:blipFill>
          <a:blip r:embed="rId4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26520" y="1866240"/>
            <a:ext cx="5511240" cy="43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Heading 2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8" name="Straight Connector 23"/>
          <p:cNvCxnSpPr/>
          <p:nvPr/>
        </p:nvCxnSpPr>
        <p:spPr>
          <a:xfrm>
            <a:off x="263160" y="2261160"/>
            <a:ext cx="11666160" cy="720"/>
          </a:xfrm>
          <a:prstGeom prst="straightConnector1">
            <a:avLst/>
          </a:prstGeom>
          <a:ln w="0">
            <a:solidFill>
              <a:srgbClr val="22272b"/>
            </a:solidFill>
          </a:ln>
        </p:spPr>
      </p:cxn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326520" y="2416320"/>
            <a:ext cx="4976640" cy="122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303880" y="2416320"/>
            <a:ext cx="530280" cy="122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body"/>
          </p:nvPr>
        </p:nvSpPr>
        <p:spPr>
          <a:xfrm>
            <a:off x="6097680" y="1866240"/>
            <a:ext cx="5511240" cy="43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Heading 2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" name="PlaceHolder 6"/>
          <p:cNvSpPr>
            <a:spLocks noGrp="1"/>
          </p:cNvSpPr>
          <p:nvPr>
            <p:ph type="body"/>
          </p:nvPr>
        </p:nvSpPr>
        <p:spPr>
          <a:xfrm>
            <a:off x="6097680" y="2416320"/>
            <a:ext cx="4976640" cy="122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7"/>
          <p:cNvSpPr>
            <a:spLocks noGrp="1"/>
          </p:cNvSpPr>
          <p:nvPr>
            <p:ph type="body"/>
          </p:nvPr>
        </p:nvSpPr>
        <p:spPr>
          <a:xfrm>
            <a:off x="11074680" y="2416320"/>
            <a:ext cx="530280" cy="122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8"/>
          <p:cNvSpPr>
            <a:spLocks noGrp="1"/>
          </p:cNvSpPr>
          <p:nvPr>
            <p:ph type="body"/>
          </p:nvPr>
        </p:nvSpPr>
        <p:spPr>
          <a:xfrm>
            <a:off x="325080" y="4301640"/>
            <a:ext cx="5511240" cy="43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Heading 2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5" name="Straight Connector 33"/>
          <p:cNvCxnSpPr/>
          <p:nvPr/>
        </p:nvCxnSpPr>
        <p:spPr>
          <a:xfrm>
            <a:off x="261720" y="4696560"/>
            <a:ext cx="11665800" cy="720"/>
          </a:xfrm>
          <a:prstGeom prst="straightConnector1">
            <a:avLst/>
          </a:prstGeom>
          <a:ln w="0">
            <a:solidFill>
              <a:srgbClr val="22272b"/>
            </a:solidFill>
          </a:ln>
        </p:spPr>
      </p:cxnSp>
      <p:sp>
        <p:nvSpPr>
          <p:cNvPr id="26" name="PlaceHolder 9"/>
          <p:cNvSpPr>
            <a:spLocks noGrp="1"/>
          </p:cNvSpPr>
          <p:nvPr>
            <p:ph type="body"/>
          </p:nvPr>
        </p:nvSpPr>
        <p:spPr>
          <a:xfrm>
            <a:off x="325080" y="4851720"/>
            <a:ext cx="4976640" cy="122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10"/>
          <p:cNvSpPr>
            <a:spLocks noGrp="1"/>
          </p:cNvSpPr>
          <p:nvPr>
            <p:ph type="body"/>
          </p:nvPr>
        </p:nvSpPr>
        <p:spPr>
          <a:xfrm>
            <a:off x="5302440" y="4851720"/>
            <a:ext cx="530280" cy="122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11"/>
          <p:cNvSpPr>
            <a:spLocks noGrp="1"/>
          </p:cNvSpPr>
          <p:nvPr>
            <p:ph type="body"/>
          </p:nvPr>
        </p:nvSpPr>
        <p:spPr>
          <a:xfrm>
            <a:off x="6095880" y="4301640"/>
            <a:ext cx="5511240" cy="43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Heading 2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12"/>
          <p:cNvSpPr>
            <a:spLocks noGrp="1"/>
          </p:cNvSpPr>
          <p:nvPr>
            <p:ph type="body"/>
          </p:nvPr>
        </p:nvSpPr>
        <p:spPr>
          <a:xfrm>
            <a:off x="6095880" y="4851720"/>
            <a:ext cx="4976640" cy="122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Contents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13"/>
          <p:cNvSpPr>
            <a:spLocks noGrp="1"/>
          </p:cNvSpPr>
          <p:nvPr>
            <p:ph type="body"/>
          </p:nvPr>
        </p:nvSpPr>
        <p:spPr>
          <a:xfrm>
            <a:off x="11073240" y="4851720"/>
            <a:ext cx="530280" cy="122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#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/2 Text Ima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2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63520" y="-252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accent3"/>
                </a:solidFill>
                <a:effectLst/>
                <a:uFillTx/>
                <a:latin typeface="Public Sans Light"/>
              </a:rPr>
              <a:t>Heading 1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431400" y="1845000"/>
            <a:ext cx="5760000" cy="4476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35" name="Straight Connector 5"/>
          <p:cNvCxnSpPr/>
          <p:nvPr/>
        </p:nvCxnSpPr>
        <p:spPr>
          <a:xfrm>
            <a:off x="263160" y="1628640"/>
            <a:ext cx="11666160" cy="720"/>
          </a:xfrm>
          <a:prstGeom prst="straightConnector1">
            <a:avLst/>
          </a:prstGeom>
          <a:ln w="0">
            <a:solidFill>
              <a:srgbClr val="22272b"/>
            </a:solidFill>
          </a:ln>
        </p:spPr>
      </p:cxn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263160" y="2930040"/>
            <a:ext cx="5496840" cy="333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Body copy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254520" y="1845000"/>
            <a:ext cx="5505480" cy="88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Heading 2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Gre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9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0" name="Rectangle 6"/>
          <p:cNvSpPr/>
          <p:nvPr/>
        </p:nvSpPr>
        <p:spPr>
          <a:xfrm>
            <a:off x="0" y="0"/>
            <a:ext cx="6095520" cy="68572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3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266760" y="1122480"/>
            <a:ext cx="5504400" cy="247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lt1"/>
                </a:solidFill>
                <a:effectLst/>
                <a:uFillTx/>
                <a:latin typeface="Public Sans Light"/>
              </a:rPr>
              <a:t>Presentation title goes here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 idx="1"/>
          </p:nvPr>
        </p:nvSpPr>
        <p:spPr>
          <a:xfrm>
            <a:off x="26676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Public Sans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Public Sans Light"/>
              </a:rPr>
              <a:t>&lt;date/time&gt;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122160" y="0"/>
            <a:ext cx="3789360" cy="6857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4" name="Picture 5" descr="Graphical user interface, text&#10;&#10;Description automatically generated"/>
          <p:cNvPicPr/>
          <p:nvPr/>
        </p:nvPicPr>
        <p:blipFill>
          <a:blip r:embed="rId4"/>
          <a:stretch/>
        </p:blipFill>
        <p:spPr>
          <a:xfrm>
            <a:off x="392760" y="364680"/>
            <a:ext cx="1958040" cy="654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266760" y="3907080"/>
            <a:ext cx="5504400" cy="96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lt1"/>
                </a:solidFill>
                <a:effectLst/>
                <a:uFillTx/>
                <a:latin typeface="Public Sans Light"/>
              </a:rPr>
              <a:t>Subtitle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10128600" y="5614200"/>
            <a:ext cx="1727640" cy="27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2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Presenter Title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10128600" y="5373360"/>
            <a:ext cx="1727640" cy="27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12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Presenter Name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/3 Text Imag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9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63520" y="-252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accent3"/>
                </a:solidFill>
                <a:effectLst/>
                <a:uFillTx/>
                <a:latin typeface="Public Sans Light"/>
              </a:rPr>
              <a:t>Heading 1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223880" y="1845000"/>
            <a:ext cx="7632000" cy="3815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52" name="Straight Connector 5"/>
          <p:cNvCxnSpPr/>
          <p:nvPr/>
        </p:nvCxnSpPr>
        <p:spPr>
          <a:xfrm>
            <a:off x="263160" y="1628640"/>
            <a:ext cx="11666160" cy="720"/>
          </a:xfrm>
          <a:prstGeom prst="straightConnector1">
            <a:avLst/>
          </a:prstGeom>
          <a:ln w="0">
            <a:solidFill>
              <a:srgbClr val="22272b"/>
            </a:solidFill>
          </a:ln>
        </p:spPr>
      </p:cxn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271800" y="2931840"/>
            <a:ext cx="3808080" cy="2728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Body copy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263520" y="1846440"/>
            <a:ext cx="3813840" cy="874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Heading 2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/3 Large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6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57" name="Straight Connector 5"/>
          <p:cNvCxnSpPr/>
          <p:nvPr/>
        </p:nvCxnSpPr>
        <p:spPr>
          <a:xfrm>
            <a:off x="4151520" y="332640"/>
            <a:ext cx="720" cy="5789520"/>
          </a:xfrm>
          <a:prstGeom prst="straightConnector1">
            <a:avLst/>
          </a:prstGeom>
          <a:ln w="0">
            <a:solidFill>
              <a:srgbClr val="22272b"/>
            </a:solidFill>
          </a:ln>
        </p:spPr>
      </p:cxnSp>
      <p:sp>
        <p:nvSpPr>
          <p:cNvPr id="58" name="PlaceHolder 1"/>
          <p:cNvSpPr>
            <a:spLocks noGrp="1"/>
          </p:cNvSpPr>
          <p:nvPr>
            <p:ph type="body"/>
          </p:nvPr>
        </p:nvSpPr>
        <p:spPr>
          <a:xfrm>
            <a:off x="4511880" y="332640"/>
            <a:ext cx="6266520" cy="578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Large body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title"/>
          </p:nvPr>
        </p:nvSpPr>
        <p:spPr>
          <a:xfrm>
            <a:off x="263520" y="-2520"/>
            <a:ext cx="374364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accent3"/>
                </a:solidFill>
                <a:effectLst/>
                <a:uFillTx/>
                <a:latin typeface="Public Sans Light"/>
              </a:rPr>
              <a:t>Heading 1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7_AoC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1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2" name="Rectangle 11"/>
          <p:cNvSpPr/>
          <p:nvPr/>
        </p:nvSpPr>
        <p:spPr>
          <a:xfrm>
            <a:off x="7214760" y="1873800"/>
            <a:ext cx="4976280" cy="5008320"/>
          </a:xfrm>
          <a:prstGeom prst="rect">
            <a:avLst/>
          </a:prstGeom>
          <a:solidFill>
            <a:srgbClr val="22272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3600" strike="noStrike" u="none">
              <a:solidFill>
                <a:schemeClr val="lt1"/>
              </a:solidFill>
              <a:effectLst/>
              <a:uFillTx/>
              <a:latin typeface="Arial"/>
            </a:endParaRPr>
          </a:p>
        </p:txBody>
      </p:sp>
      <p:pic>
        <p:nvPicPr>
          <p:cNvPr id="63" name="Picture 2" descr="A picture containing outdoor, sky, nature, sunset&#10;&#10;Description automatically generated"/>
          <p:cNvPicPr/>
          <p:nvPr/>
        </p:nvPicPr>
        <p:blipFill>
          <a:blip r:embed="rId4"/>
          <a:srcRect l="57669" t="27899" r="14764" b="22580"/>
          <a:stretch/>
        </p:blipFill>
        <p:spPr>
          <a:xfrm>
            <a:off x="0" y="0"/>
            <a:ext cx="7217280" cy="6857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4" name="Title 1"/>
          <p:cNvSpPr/>
          <p:nvPr/>
        </p:nvSpPr>
        <p:spPr>
          <a:xfrm>
            <a:off x="8123400" y="3778200"/>
            <a:ext cx="3162240" cy="119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defTabSz="914400">
              <a:lnSpc>
                <a:spcPct val="100000"/>
              </a:lnSpc>
            </a:pPr>
            <a:r>
              <a:rPr b="0" lang="en-AU" sz="1400" strike="noStrike" u="none">
                <a:solidFill>
                  <a:schemeClr val="lt1"/>
                </a:solidFill>
                <a:effectLst/>
                <a:uFillTx/>
                <a:latin typeface="Arial"/>
              </a:rPr>
              <a:t>We acknowledge Aboriginal and Torres Strait Islander Peoples as the Traditional Custodians of the Land, Rivers and Sea. We acknowledge and pay our respects to Elders; past, present and emerging of all Nations. 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65" name="Picture 6" descr="Graphical user interface, text&#10;&#10;Description automatically generated"/>
          <p:cNvPicPr/>
          <p:nvPr/>
        </p:nvPicPr>
        <p:blipFill>
          <a:blip r:embed="rId5"/>
          <a:stretch/>
        </p:blipFill>
        <p:spPr>
          <a:xfrm>
            <a:off x="262800" y="5877360"/>
            <a:ext cx="1958040" cy="654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66" name="Picture 12" descr="A picture containing text, sign&#10;&#10;Description automatically generated"/>
          <p:cNvPicPr/>
          <p:nvPr/>
        </p:nvPicPr>
        <p:blipFill>
          <a:blip r:embed="rId6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6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Click to edit the outline text format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Second Outline Level</a:t>
            </a:r>
            <a:endParaRPr b="0" lang="en-A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2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Third Outline Level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Fourth Outline Level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Fifth Outline Level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Sixth Outline Level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Seventh Outline Level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Blu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7" descr="A picture containing text, sign&#10;&#10;Description automatically generated"/>
          <p:cNvPicPr/>
          <p:nvPr/>
        </p:nvPicPr>
        <p:blipFill>
          <a:blip r:embed="rId2"/>
          <a:stretch/>
        </p:blipFill>
        <p:spPr>
          <a:xfrm>
            <a:off x="11253600" y="343440"/>
            <a:ext cx="628920" cy="683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0" name="Picture 18" descr="Graphical user interface, text&#10;&#10;Description automatically generated with medium confidence"/>
          <p:cNvPicPr/>
          <p:nvPr/>
        </p:nvPicPr>
        <p:blipFill>
          <a:blip r:embed="rId3"/>
          <a:stretch/>
        </p:blipFill>
        <p:spPr>
          <a:xfrm>
            <a:off x="348120" y="6309360"/>
            <a:ext cx="1260720" cy="420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1" name="Rectangle 6"/>
          <p:cNvSpPr/>
          <p:nvPr/>
        </p:nvSpPr>
        <p:spPr>
          <a:xfrm>
            <a:off x="3960" y="0"/>
            <a:ext cx="6095520" cy="6857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36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266760" y="1122480"/>
            <a:ext cx="5504400" cy="2478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GB" sz="3600" strike="noStrike" u="none">
                <a:solidFill>
                  <a:schemeClr val="lt1"/>
                </a:solidFill>
                <a:effectLst/>
                <a:uFillTx/>
                <a:latin typeface="Public Sans Light"/>
              </a:rPr>
              <a:t>Presentation title goes here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dt" idx="2"/>
          </p:nvPr>
        </p:nvSpPr>
        <p:spPr>
          <a:xfrm>
            <a:off x="26676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Public Sans Light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lt1">
                    <a:tint val="75000"/>
                  </a:schemeClr>
                </a:solidFill>
                <a:effectLst/>
                <a:uFillTx/>
                <a:latin typeface="Public Sans Light"/>
              </a:rPr>
              <a:t>&lt;date/time&gt;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122160" y="0"/>
            <a:ext cx="3789360" cy="6857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Click to edit the outline text format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Second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Third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Fourth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Fifth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Sixth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Seventh Outline Level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5" name="Picture 2" descr="Graphical user interface, text&#10;&#10;Description automatically generated"/>
          <p:cNvPicPr/>
          <p:nvPr/>
        </p:nvPicPr>
        <p:blipFill>
          <a:blip r:embed="rId4"/>
          <a:stretch/>
        </p:blipFill>
        <p:spPr>
          <a:xfrm>
            <a:off x="392760" y="364680"/>
            <a:ext cx="1958040" cy="654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266760" y="3907080"/>
            <a:ext cx="5504400" cy="961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2000" strike="noStrike" u="none">
                <a:solidFill>
                  <a:schemeClr val="lt1"/>
                </a:solidFill>
                <a:effectLst/>
                <a:uFillTx/>
                <a:latin typeface="Public Sans Light"/>
              </a:rPr>
              <a:t>Subtitle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10128600" y="5614200"/>
            <a:ext cx="1727640" cy="27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GB" sz="12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Presenter Title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10128600" y="5373360"/>
            <a:ext cx="1727640" cy="276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GB" sz="1200" strike="noStrike" u="none">
                <a:solidFill>
                  <a:schemeClr val="dk1"/>
                </a:solidFill>
                <a:effectLst/>
                <a:uFillTx/>
                <a:latin typeface="Public Sans SemiBold"/>
              </a:rPr>
              <a:t>Presenter Name</a:t>
            </a:r>
            <a:endParaRPr b="0" lang="en-AU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66760" y="1904760"/>
            <a:ext cx="8638560" cy="1696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Container Technologies Foundation – Final Assessment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266760" y="1150560"/>
            <a:ext cx="10725120" cy="43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Jacques Adam</a:t>
            </a:r>
            <a:endParaRPr b="0" lang="en-A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263520" y="-252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accent3"/>
                </a:solidFill>
                <a:effectLst/>
                <a:uFillTx/>
                <a:latin typeface="Public Sans Light"/>
              </a:rPr>
              <a:t>Agenda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2880000" y="1881000"/>
            <a:ext cx="5496840" cy="333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Project summary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Architecture and manifests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Kubernetes resources added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How to run locally and in-cluster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Testing and scaling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Observalibility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Next steps and roadmap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63520" y="-252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accent3"/>
                </a:solidFill>
                <a:effectLst/>
                <a:uFillTx/>
                <a:latin typeface="Public Sans Light"/>
              </a:rPr>
              <a:t>Project summary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360000" y="1881000"/>
            <a:ext cx="11519640" cy="333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Django app (gallery) allowing user to upload images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Using PostgreSQL database and local image storage for persistence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Docker compose employed for initial image build and container development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Kubernetes manifests for cluster deployment (deployment, services, PVCs and secrets)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"/>
          <p:cNvSpPr txBox="1"/>
          <p:nvPr/>
        </p:nvSpPr>
        <p:spPr>
          <a:xfrm>
            <a:off x="540000" y="5580000"/>
            <a:ext cx="10800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en-AU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Note: as I am using Fedora Workstation 42 to complete the project, it is not possible for me to use Microsoft Powerpoint, I am therefore using LibreOffice for all Office-based artefacts 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263520" y="-252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accent3"/>
                </a:solidFill>
                <a:effectLst/>
                <a:uFillTx/>
                <a:latin typeface="Public Sans Light"/>
              </a:rPr>
              <a:t>High-level architecture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13" name="Picture 3" descr="image.png"/>
          <p:cNvPicPr/>
          <p:nvPr/>
        </p:nvPicPr>
        <p:blipFill>
          <a:blip r:embed="rId1"/>
          <a:stretch/>
        </p:blipFill>
        <p:spPr>
          <a:xfrm>
            <a:off x="1800000" y="1679760"/>
            <a:ext cx="8228880" cy="47998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263520" y="-252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accent3"/>
                </a:solidFill>
                <a:effectLst/>
                <a:uFillTx/>
                <a:latin typeface="Public Sans Light"/>
              </a:rPr>
              <a:t>Scaling with Kubernetes 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360000" y="1881000"/>
            <a:ext cx="11519640" cy="333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Public Sans Light"/>
              </a:rPr>
              <a:t>Required the development of several manifests all stored under folder “k8s”</a:t>
            </a:r>
            <a:endParaRPr b="0" lang="en-A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Secrets</a:t>
            </a:r>
            <a:endParaRPr b="0" lang="en-A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Persistence Volume Claims for PostgreSQL and for the application</a:t>
            </a:r>
            <a:endParaRPr b="0" lang="en-A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Deployments for PostgreSQL and for the application</a:t>
            </a:r>
            <a:endParaRPr b="0" lang="en-A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Service manifests for both PostgreSQL and the application</a:t>
            </a:r>
            <a:endParaRPr b="0" lang="en-A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defTabSz="914400">
              <a:lnSpc>
                <a:spcPct val="9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6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Public Sans Medium"/>
              </a:rPr>
              <a:t>Testing performed using the k6 load testing capability by Grafana.  Test script k6-gallery-test.js saved in folder “k8s”</a:t>
            </a:r>
            <a:endParaRPr b="0" lang="en-A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263520" y="-252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3600" strike="noStrike" u="none">
                <a:solidFill>
                  <a:schemeClr val="accent3"/>
                </a:solidFill>
                <a:effectLst/>
                <a:uFillTx/>
                <a:latin typeface="Public Sans Light"/>
              </a:rPr>
              <a:t>Kubernetes design choices</a:t>
            </a:r>
            <a:endParaRPr b="0" lang="en-AU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360000" y="1881000"/>
            <a:ext cx="11519640" cy="333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  <a:ea typeface="Noto Sans CJK SC"/>
              </a:rPr>
              <a:t>Postgres as a Deployment with PVC 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  <a:ea typeface="Noto Sans CJK SC"/>
              </a:rPr>
              <a:t>Django Deployment uses an initContainer to wait for DB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  <a:ea typeface="Noto Sans CJK SC"/>
              </a:rPr>
              <a:t>ALLOWED_HOSTS driven by env var in settings</a:t>
            </a:r>
            <a:endParaRPr b="0" lang="en-A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IAT">
      <a:dk1>
        <a:srgbClr val="22272b"/>
      </a:dk1>
      <a:lt1>
        <a:srgbClr val="ffffff"/>
      </a:lt1>
      <a:dk2>
        <a:srgbClr val="44546a"/>
      </a:dk2>
      <a:lt2>
        <a:srgbClr val="e7e6e6"/>
      </a:lt2>
      <a:accent1>
        <a:srgbClr val="002664"/>
      </a:accent1>
      <a:accent2>
        <a:srgbClr val="d7153a"/>
      </a:accent2>
      <a:accent3>
        <a:srgbClr val="22272b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BB7A32DE4F0254CBD4993DD18F93248" ma:contentTypeVersion="17" ma:contentTypeDescription="Create a new document." ma:contentTypeScope="" ma:versionID="20db78fc3b81ff8b13dbd71ec2ea7adf">
  <xsd:schema xmlns:xsd="http://www.w3.org/2001/XMLSchema" xmlns:xs="http://www.w3.org/2001/XMLSchema" xmlns:p="http://schemas.microsoft.com/office/2006/metadata/properties" xmlns:ns2="1661a6c6-b526-4bb9-997e-a7df11aad1cf" xmlns:ns3="acd1991b-2d55-4126-9f14-62d3d4e3f0e0" targetNamespace="http://schemas.microsoft.com/office/2006/metadata/properties" ma:root="true" ma:fieldsID="20f7c156276af65cca02a3683e55a83f" ns2:_="" ns3:_="">
    <xsd:import namespace="1661a6c6-b526-4bb9-997e-a7df11aad1cf"/>
    <xsd:import namespace="acd1991b-2d55-4126-9f14-62d3d4e3f0e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61a6c6-b526-4bb9-997e-a7df11aad1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0f0fa888-949a-464e-a270-b091e030d5a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d1991b-2d55-4126-9f14-62d3d4e3f0e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8" nillable="true" ma:displayName="Taxonomy Catch All Column" ma:hidden="true" ma:list="{76a1449d-3600-417a-b33e-a53a91f8a409}" ma:internalName="TaxCatchAll" ma:showField="CatchAllData" ma:web="acd1991b-2d55-4126-9f14-62d3d4e3f0e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cd1991b-2d55-4126-9f14-62d3d4e3f0e0" xsi:nil="true"/>
    <lcf76f155ced4ddcb4097134ff3c332f xmlns="1661a6c6-b526-4bb9-997e-a7df11aad1cf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753F10C-677C-4F92-8DE6-C35EE9BB4E0E}"/>
</file>

<file path=customXml/itemProps2.xml><?xml version="1.0" encoding="utf-8"?>
<ds:datastoreItem xmlns:ds="http://schemas.openxmlformats.org/officeDocument/2006/customXml" ds:itemID="{AB295409-87F5-4059-A4C5-E3B6F172F2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FA59BA-3BD1-47B0-BF47-82DB9E0B37AA}">
  <ds:schemaRefs>
    <ds:schemaRef ds:uri="http://schemas.microsoft.com/office/2006/metadata/properties"/>
    <ds:schemaRef ds:uri="http://schemas.microsoft.com/office/infopath/2007/PartnerControls"/>
    <ds:schemaRef ds:uri="363f131b-4af0-4a66-9de1-3f50ca42dcc1"/>
    <ds:schemaRef ds:uri="a31d1c7a-dd7d-4d87-b847-a7765e70a4ce"/>
    <ds:schemaRef ds:uri="acd1991b-2d55-4126-9f14-62d3d4e3f0e0"/>
    <ds:schemaRef ds:uri="1661a6c6-b526-4bb9-997e-a7df11aad1cf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</TotalTime>
  <Application>LibreOffice/25.2.6.2$Linux_X86_64 LibreOffice_project/520$Build-2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2022-10-17T03:53:28Z</dcterms:created>
  <dc:creator>Bliss Taylor</dc:creator>
  <dc:description/>
  <dc:language>en-AU</dc:language>
  <cp:lastModifiedBy/>
  <dcterms:modified xsi:type="dcterms:W3CDTF">2025-09-28T23:15:48Z</dcterms:modified>
  <cp:revision>60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0x0101002BB7A32DE4F0254CBD4993DD18F93248</vt:lpwstr>
  </property>
  <property fmtid="{D5CDD505-2E9C-101B-9397-08002B2CF9AE}" pid="3" name="MediaServiceImageTags">
    <vt:lpwstr/>
  </property>
  <property fmtid="{D5CDD505-2E9C-101B-9397-08002B2CF9AE}" pid="4" name="PresentationFormat">
    <vt:lpwstr>Widescreen</vt:lpwstr>
  </property>
  <property fmtid="{D5CDD505-2E9C-101B-9397-08002B2CF9AE}" pid="5" name="Slides">
    <vt:i4>12</vt:i4>
  </property>
  <property fmtid="{D5CDD505-2E9C-101B-9397-08002B2CF9AE}" pid="6" name="_dlc_DocIdItemGuid">
    <vt:lpwstr>944bcf51-e965-46f7-88da-4c4a39394bd6</vt:lpwstr>
  </property>
</Properties>
</file>